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0" roundtripDataSignature="AMtx7mhow5ILh3tOEG0JmKeXjuq5fv9l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1_Data%20wrangling.ipynb" TargetMode="External"/><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2_SNS_eda-dataviz.ipynb.jupyterlite.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2_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3_lab_jupyter_launch_site_location.jupyterlite.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3_spacex_launch_dash.csv"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4_SpaceX_Machine_Learning_Prediction_Part_5.jupyterlite.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1_%20DATACOLLECTION_jupyter-labs-spacex-data-collection-api.ipynb" TargetMode="External"/><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github.com/Rbustan0/Rbustan-Coursera-IBM-Data-Science-Capstone/blob/main/WEEK1_DATACOLLECTION_SOUP_jupyter-labs-webscraping.ipynb"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Roye Bustan</a:t>
            </a:r>
            <a:endParaRPr/>
          </a:p>
          <a:p>
            <a:pPr indent="0" lvl="0" marL="0" marR="0" rtl="0" algn="l">
              <a:spcBef>
                <a:spcPts val="0"/>
              </a:spcBef>
              <a:spcAft>
                <a:spcPts val="0"/>
              </a:spcAft>
              <a:buNone/>
            </a:pPr>
            <a:r>
              <a:rPr lang="en-US" sz="1800">
                <a:solidFill>
                  <a:schemeClr val="lt2"/>
                </a:solidFill>
              </a:rPr>
              <a:t>11/15/23</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770002" y="1825625"/>
            <a:ext cx="71334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We took several cases where boosters did not land successfully and converted those values into an extra col of binary values, checked data was being passed through correctly by checking its type, calculated number of missing values from the scraped data, and replaced empty values with averages.</a:t>
            </a:r>
            <a:endParaRPr sz="2200">
              <a:solidFill>
                <a:srgbClr val="292929"/>
              </a:solidFill>
            </a:endParaRPr>
          </a:p>
          <a:p>
            <a:pPr indent="0" lvl="0" marL="457200" marR="0" rtl="0" algn="l">
              <a:lnSpc>
                <a:spcPct val="90000"/>
              </a:lnSpc>
              <a:spcBef>
                <a:spcPts val="0"/>
              </a:spcBef>
              <a:spcAft>
                <a:spcPts val="0"/>
              </a:spcAft>
              <a:buNone/>
            </a:pPr>
            <a:r>
              <a:t/>
            </a:r>
            <a:endParaRPr sz="2200">
              <a:solidFill>
                <a:srgbClr val="292929"/>
              </a:solidFill>
            </a:endParaRPr>
          </a:p>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 We did this in conjunction of calculating number of orbit occurrences and used that to review our landing outcomes to determine success rates of certain landings.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Notebook URL: </a:t>
            </a:r>
            <a:r>
              <a:rPr lang="en-US" sz="2200" u="sng">
                <a:solidFill>
                  <a:schemeClr val="hlink"/>
                </a:solidFill>
                <a:latin typeface="Arial"/>
                <a:ea typeface="Arial"/>
                <a:cs typeface="Arial"/>
                <a:sym typeface="Arial"/>
                <a:hlinkClick r:id="rId4"/>
              </a:rPr>
              <a:t>https://github.com/Rbustan0/Rbustan-Coursera-IBM-Data-Science-Capstone/blob/main/WEEK1_Data%20wrangling.ipynb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5" name="Google Shape;155;p10"/>
          <p:cNvPicPr preferRelativeResize="0"/>
          <p:nvPr/>
        </p:nvPicPr>
        <p:blipFill>
          <a:blip r:embed="rId5">
            <a:alphaModFix/>
          </a:blip>
          <a:stretch>
            <a:fillRect/>
          </a:stretch>
        </p:blipFill>
        <p:spPr>
          <a:xfrm>
            <a:off x="7801901" y="4395950"/>
            <a:ext cx="2401550" cy="1781175"/>
          </a:xfrm>
          <a:prstGeom prst="rect">
            <a:avLst/>
          </a:prstGeom>
          <a:noFill/>
          <a:ln>
            <a:noFill/>
          </a:ln>
        </p:spPr>
      </p:pic>
      <p:pic>
        <p:nvPicPr>
          <p:cNvPr id="156" name="Google Shape;156;p10"/>
          <p:cNvPicPr preferRelativeResize="0"/>
          <p:nvPr/>
        </p:nvPicPr>
        <p:blipFill>
          <a:blip r:embed="rId6">
            <a:alphaModFix/>
          </a:blip>
          <a:stretch>
            <a:fillRect/>
          </a:stretch>
        </p:blipFill>
        <p:spPr>
          <a:xfrm>
            <a:off x="10295025" y="4529250"/>
            <a:ext cx="1896975" cy="1514575"/>
          </a:xfrm>
          <a:prstGeom prst="rect">
            <a:avLst/>
          </a:prstGeom>
          <a:noFill/>
          <a:ln>
            <a:noFill/>
          </a:ln>
        </p:spPr>
      </p:pic>
      <p:pic>
        <p:nvPicPr>
          <p:cNvPr id="157" name="Google Shape;157;p10"/>
          <p:cNvPicPr preferRelativeResize="0"/>
          <p:nvPr/>
        </p:nvPicPr>
        <p:blipFill>
          <a:blip r:embed="rId7">
            <a:alphaModFix/>
          </a:blip>
          <a:stretch>
            <a:fillRect/>
          </a:stretch>
        </p:blipFill>
        <p:spPr>
          <a:xfrm>
            <a:off x="8907275" y="1338175"/>
            <a:ext cx="1671901" cy="292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11"/>
          <p:cNvSpPr txBox="1"/>
          <p:nvPr>
            <p:ph idx="1" type="body"/>
          </p:nvPr>
        </p:nvSpPr>
        <p:spPr>
          <a:xfrm>
            <a:off x="268200" y="1438825"/>
            <a:ext cx="10721400" cy="48264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rgbClr val="292929"/>
              </a:buClr>
              <a:buSzPts val="2200"/>
              <a:buAutoNum type="arabicPeriod"/>
            </a:pPr>
            <a:r>
              <a:rPr lang="en-US" sz="2200">
                <a:solidFill>
                  <a:srgbClr val="292929"/>
                </a:solidFill>
              </a:rPr>
              <a:t>Made SNS scatterplots/bubbleplots that visualizes the relationship between flight number and Launch Site, payload and launch site, Orbit success classifications based on flight numbers, and payload and orbit on class.</a:t>
            </a:r>
            <a:endParaRPr sz="2200">
              <a:solidFill>
                <a:srgbClr val="292929"/>
              </a:solidFill>
            </a:endParaRPr>
          </a:p>
          <a:p>
            <a:pPr indent="-368300" lvl="0" marL="457200" marR="0" rtl="0" algn="l">
              <a:lnSpc>
                <a:spcPct val="100000"/>
              </a:lnSpc>
              <a:spcBef>
                <a:spcPts val="0"/>
              </a:spcBef>
              <a:spcAft>
                <a:spcPts val="0"/>
              </a:spcAft>
              <a:buClr>
                <a:srgbClr val="292929"/>
              </a:buClr>
              <a:buSzPts val="2200"/>
              <a:buAutoNum type="arabicPeriod"/>
            </a:pPr>
            <a:r>
              <a:rPr lang="en-US" sz="2200">
                <a:solidFill>
                  <a:srgbClr val="292929"/>
                </a:solidFill>
              </a:rPr>
              <a:t>A SNS </a:t>
            </a:r>
            <a:r>
              <a:rPr lang="en-US" sz="2200">
                <a:solidFill>
                  <a:srgbClr val="292929"/>
                </a:solidFill>
              </a:rPr>
              <a:t>bar chart that visualizes the relationship between success rate of each orbit type.</a:t>
            </a:r>
            <a:endParaRPr sz="2200">
              <a:solidFill>
                <a:srgbClr val="292929"/>
              </a:solidFill>
            </a:endParaRPr>
          </a:p>
          <a:p>
            <a:pPr indent="-368300" lvl="0" marL="457200" marR="0" rtl="0" algn="l">
              <a:lnSpc>
                <a:spcPct val="100000"/>
              </a:lnSpc>
              <a:spcBef>
                <a:spcPts val="0"/>
              </a:spcBef>
              <a:spcAft>
                <a:spcPts val="0"/>
              </a:spcAft>
              <a:buClr>
                <a:srgbClr val="292929"/>
              </a:buClr>
              <a:buSzPts val="2200"/>
              <a:buAutoNum type="arabicPeriod"/>
            </a:pPr>
            <a:r>
              <a:rPr lang="en-US" sz="2200">
                <a:solidFill>
                  <a:srgbClr val="292929"/>
                </a:solidFill>
              </a:rPr>
              <a:t>A SNS line plot that visualizes success rate over the years.</a:t>
            </a:r>
            <a:endParaRPr sz="2200">
              <a:solidFill>
                <a:srgbClr val="292929"/>
              </a:solidFill>
            </a:endParaRPr>
          </a:p>
          <a:p>
            <a:pPr indent="-368300" lvl="0" marL="457200" marR="0" rtl="0" algn="l">
              <a:lnSpc>
                <a:spcPct val="100000"/>
              </a:lnSpc>
              <a:spcBef>
                <a:spcPts val="0"/>
              </a:spcBef>
              <a:spcAft>
                <a:spcPts val="0"/>
              </a:spcAft>
              <a:buClr>
                <a:srgbClr val="292929"/>
              </a:buClr>
              <a:buSzPts val="2200"/>
              <a:buAutoNum type="arabicPeriod"/>
            </a:pPr>
            <a:r>
              <a:rPr lang="en-US" sz="2200">
                <a:solidFill>
                  <a:srgbClr val="292929"/>
                </a:solidFill>
              </a:rPr>
              <a:t>Created dummy variables and casted numeric columns to float64 for features engineering Later on.</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Notebook URL</a:t>
            </a:r>
            <a:r>
              <a:rPr lang="en-US" sz="2200">
                <a:solidFill>
                  <a:srgbClr val="292929"/>
                </a:solidFill>
              </a:rPr>
              <a:t>: </a:t>
            </a:r>
            <a:r>
              <a:rPr lang="en-US" sz="2200" u="sng">
                <a:solidFill>
                  <a:schemeClr val="hlink"/>
                </a:solidFill>
                <a:hlinkClick r:id="rId4"/>
              </a:rPr>
              <a:t>https://github.com/Rbustan0/Rbustan-Coursera-IBM-Data-Science-Capstone/blob/main/WEEK2_SNS_eda-dataviz.ipynb.jupyterlite.ipynb</a:t>
            </a:r>
            <a:endParaRPr sz="2800">
              <a:solidFill>
                <a:schemeClr val="dk1"/>
              </a:solidFill>
              <a:latin typeface="Calibri"/>
              <a:ea typeface="Calibri"/>
              <a:cs typeface="Calibri"/>
              <a:sym typeface="Calibri"/>
            </a:endParaRPr>
          </a:p>
        </p:txBody>
      </p:sp>
      <p:sp>
        <p:nvSpPr>
          <p:cNvPr id="164" name="Google Shape;164;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Using </a:t>
            </a:r>
            <a:r>
              <a:rPr lang="en-US" sz="2200">
                <a:solidFill>
                  <a:srgbClr val="292929"/>
                </a:solidFill>
              </a:rPr>
              <a:t>Postgresql</a:t>
            </a:r>
            <a:r>
              <a:rPr lang="en-US" sz="2200">
                <a:solidFill>
                  <a:srgbClr val="292929"/>
                </a:solidFill>
              </a:rPr>
              <a:t>: Selected unique records of landing sites using SQL displaying/making averages on payloads generically and by booster versions.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Also tracked and created queries that display unique records such as dates of successful landings and names of boosters associated with </a:t>
            </a:r>
            <a:r>
              <a:rPr lang="en-US" sz="2200">
                <a:solidFill>
                  <a:srgbClr val="292929"/>
                </a:solidFill>
              </a:rPr>
              <a:t>successful</a:t>
            </a:r>
            <a:r>
              <a:rPr lang="en-US" sz="2200">
                <a:solidFill>
                  <a:srgbClr val="292929"/>
                </a:solidFill>
              </a:rPr>
              <a:t> landings as well as their counts.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Jupyter N</a:t>
            </a:r>
            <a:r>
              <a:rPr lang="en-US" sz="2200">
                <a:solidFill>
                  <a:srgbClr val="292929"/>
                </a:solidFill>
              </a:rPr>
              <a:t>otebook</a:t>
            </a:r>
            <a:r>
              <a:rPr lang="en-US" sz="2200">
                <a:solidFill>
                  <a:srgbClr val="292929"/>
                </a:solidFill>
                <a:latin typeface="Arial"/>
                <a:ea typeface="Arial"/>
                <a:cs typeface="Arial"/>
                <a:sym typeface="Arial"/>
              </a:rPr>
              <a:t> URL: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rPr lang="en-US" sz="2200" u="sng">
                <a:solidFill>
                  <a:schemeClr val="hlink"/>
                </a:solidFill>
                <a:latin typeface="Arial"/>
                <a:ea typeface="Arial"/>
                <a:cs typeface="Arial"/>
                <a:sym typeface="Arial"/>
                <a:hlinkClick r:id="rId4"/>
              </a:rPr>
              <a:t>https://github.com/Rbustan0/Rbustan-Coursera-IBM-Data-Science-Capstone/blob/main/WEEK2_eda-sql-coursera_sqllite.ipynb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1" name="Google Shape;17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13"/>
          <p:cNvSpPr txBox="1"/>
          <p:nvPr>
            <p:ph idx="1" type="body"/>
          </p:nvPr>
        </p:nvSpPr>
        <p:spPr>
          <a:xfrm>
            <a:off x="393300" y="1351926"/>
            <a:ext cx="10960500" cy="48744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Added all launch sites on a folium geographic map using a blue Folium Circle object with marker objects.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Assigned feature landing outcomes to true/false binary values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Color labeled clusters were made as well.</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Distance between various objects and launch sites were measured as well such as railways, highways, and coastways.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map objects such as markers, circles, lines, etc. you created and added to a folium map</a:t>
            </a:r>
            <a:endParaRPr/>
          </a:p>
          <a:p>
            <a:pPr indent="0" lvl="0" marL="457200" marR="0" rtl="0" algn="l">
              <a:lnSpc>
                <a:spcPct val="100000"/>
              </a:lnSpc>
              <a:spcBef>
                <a:spcPts val="1400"/>
              </a:spcBef>
              <a:spcAft>
                <a:spcPts val="0"/>
              </a:spcAft>
              <a:buNone/>
            </a:pPr>
            <a:r>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Jupyter Notebook URL</a:t>
            </a:r>
            <a:r>
              <a:rPr lang="en-US" sz="2200">
                <a:solidFill>
                  <a:srgbClr val="292929"/>
                </a:solidFill>
              </a:rPr>
              <a:t>: </a:t>
            </a:r>
            <a:r>
              <a:rPr lang="en-US" sz="2200" u="sng">
                <a:solidFill>
                  <a:schemeClr val="hlink"/>
                </a:solidFill>
                <a:hlinkClick r:id="rId4"/>
              </a:rPr>
              <a:t>https://github.com/Rbustan0/Rbustan-Coursera-IBM-Data-Science-Capstone/blob/main/WEEK3_lab_jupyter_launch_site_location.jupyterlite.ipynb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8" name="Google Shape;178;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Dashboard features (time adjustable):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Plotted pie charts with total launches by certain sites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scatter graphs that depict outcomes vs payload mass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wanted users to be able to compare total launches with their expected output in payload mass to show comparisons of outcomes and trends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Plotly Dash Lab: </a:t>
            </a:r>
            <a:r>
              <a:rPr lang="en-US" sz="2200" u="sng">
                <a:solidFill>
                  <a:schemeClr val="hlink"/>
                </a:solidFill>
                <a:hlinkClick r:id="rId4"/>
              </a:rPr>
              <a:t>https://github.com/Rbustan0/Rbustan-Coursera-IBM-Data-Science-Capstone/blob/main/WEEK3_spacex_launch_dash.csv</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5" name="Google Shape;185;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Objective was to perform EDA to determine Training Labels:</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Font typeface="Arial"/>
              <a:buChar char="○"/>
            </a:pPr>
            <a:r>
              <a:rPr lang="en-US" sz="2200">
                <a:solidFill>
                  <a:srgbClr val="292929"/>
                </a:solidFill>
              </a:rPr>
              <a:t>created columns for classes</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Font typeface="Arial"/>
              <a:buChar char="○"/>
            </a:pPr>
            <a:r>
              <a:rPr lang="en-US" sz="2200">
                <a:solidFill>
                  <a:srgbClr val="292929"/>
                </a:solidFill>
              </a:rPr>
              <a:t>standardized the data</a:t>
            </a:r>
            <a:endParaRPr sz="2200">
              <a:solidFill>
                <a:srgbClr val="292929"/>
              </a:solidFill>
            </a:endParaRPr>
          </a:p>
          <a:p>
            <a:pPr indent="-357822" lvl="1" marL="914400" marR="0" rtl="0" algn="l">
              <a:lnSpc>
                <a:spcPct val="100000"/>
              </a:lnSpc>
              <a:spcBef>
                <a:spcPts val="0"/>
              </a:spcBef>
              <a:spcAft>
                <a:spcPts val="0"/>
              </a:spcAft>
              <a:buClr>
                <a:srgbClr val="292929"/>
              </a:buClr>
              <a:buSzPct val="100000"/>
              <a:buFont typeface="Arial"/>
              <a:buChar char="○"/>
            </a:pPr>
            <a:r>
              <a:rPr lang="en-US" sz="2200">
                <a:solidFill>
                  <a:srgbClr val="292929"/>
                </a:solidFill>
              </a:rPr>
              <a:t>split into training data and test data </a:t>
            </a:r>
            <a:endParaRPr sz="2200">
              <a:solidFill>
                <a:srgbClr val="292929"/>
              </a:solidFill>
            </a:endParaRPr>
          </a:p>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Used and compared different machine learning models to tun hyperparameters (GridSearchCV).</a:t>
            </a:r>
            <a:endParaRPr sz="2200">
              <a:solidFill>
                <a:srgbClr val="292929"/>
              </a:solidFill>
            </a:endParaRPr>
          </a:p>
          <a:p>
            <a:pPr indent="-218122" lvl="0" marL="228600" marR="0" rtl="0" algn="l">
              <a:lnSpc>
                <a:spcPct val="100000"/>
              </a:lnSpc>
              <a:spcBef>
                <a:spcPts val="0"/>
              </a:spcBef>
              <a:spcAft>
                <a:spcPts val="0"/>
              </a:spcAft>
              <a:buClr>
                <a:srgbClr val="292929"/>
              </a:buClr>
              <a:buSzPct val="100000"/>
              <a:buChar char="•"/>
            </a:pPr>
            <a:r>
              <a:rPr lang="en-US" sz="2200">
                <a:solidFill>
                  <a:srgbClr val="292929"/>
                </a:solidFill>
              </a:rPr>
              <a:t>Tuned features (feature engineering) and algorithms to determine and weigh accuracy between different machine learning models stacked against </a:t>
            </a:r>
            <a:r>
              <a:rPr lang="en-US" sz="2200">
                <a:solidFill>
                  <a:srgbClr val="292929"/>
                </a:solidFill>
              </a:rPr>
              <a:t>each other</a:t>
            </a:r>
            <a:r>
              <a:rPr lang="en-US" sz="2200">
                <a:solidFill>
                  <a:srgbClr val="292929"/>
                </a:solidFill>
              </a:rPr>
              <a:t> in the lab.</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Results determined that our issue required a classification model. </a:t>
            </a:r>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GitHub Jupyte</a:t>
            </a:r>
            <a:r>
              <a:rPr lang="en-US" sz="2200">
                <a:solidFill>
                  <a:srgbClr val="292929"/>
                </a:solidFill>
              </a:rPr>
              <a:t>r Notebook</a:t>
            </a:r>
            <a:r>
              <a:rPr lang="en-US" sz="2200">
                <a:solidFill>
                  <a:srgbClr val="292929"/>
                </a:solidFill>
                <a:latin typeface="Arial"/>
                <a:ea typeface="Arial"/>
                <a:cs typeface="Arial"/>
                <a:sym typeface="Arial"/>
              </a:rPr>
              <a:t> URL:  </a:t>
            </a:r>
            <a:r>
              <a:rPr lang="en-US" sz="2200" u="sng">
                <a:solidFill>
                  <a:schemeClr val="hlink"/>
                </a:solidFill>
                <a:latin typeface="Arial"/>
                <a:ea typeface="Arial"/>
                <a:cs typeface="Arial"/>
                <a:sym typeface="Arial"/>
                <a:hlinkClick r:id="rId4"/>
              </a:rPr>
              <a:t>https://github.com/Rbustan0/Rbustan-Coursera-IBM-Data-Science-Capstone/blob/main/WEEK4_SpaceX_Machine_Learning_Prediction_Part_5.jupyterlite.ipynb</a:t>
            </a:r>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92" name="Google Shape;192;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9" name="Google Shape;199;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18"/>
          <p:cNvSpPr txBox="1"/>
          <p:nvPr>
            <p:ph idx="1" type="body"/>
          </p:nvPr>
        </p:nvSpPr>
        <p:spPr>
          <a:xfrm>
            <a:off x="770000" y="4453525"/>
            <a:ext cx="9799800" cy="1317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700"/>
              <a:t>This study depicts that success return is higher when more flights are tallied at the same launch site.</a:t>
            </a:r>
            <a:endParaRPr sz="2700"/>
          </a:p>
        </p:txBody>
      </p:sp>
      <p:sp>
        <p:nvSpPr>
          <p:cNvPr id="212" name="Google Shape;212;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3" name="Google Shape;213;p18"/>
          <p:cNvPicPr preferRelativeResize="0"/>
          <p:nvPr/>
        </p:nvPicPr>
        <p:blipFill>
          <a:blip r:embed="rId4">
            <a:alphaModFix/>
          </a:blip>
          <a:stretch>
            <a:fillRect/>
          </a:stretch>
        </p:blipFill>
        <p:spPr>
          <a:xfrm>
            <a:off x="770000" y="1938150"/>
            <a:ext cx="10515599" cy="22797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0" name="Google Shape;220;p19"/>
          <p:cNvPicPr preferRelativeResize="0"/>
          <p:nvPr/>
        </p:nvPicPr>
        <p:blipFill>
          <a:blip r:embed="rId4">
            <a:alphaModFix/>
          </a:blip>
          <a:stretch>
            <a:fillRect/>
          </a:stretch>
        </p:blipFill>
        <p:spPr>
          <a:xfrm>
            <a:off x="84200" y="3555124"/>
            <a:ext cx="11887201" cy="2577108"/>
          </a:xfrm>
          <a:prstGeom prst="rect">
            <a:avLst/>
          </a:prstGeom>
          <a:noFill/>
          <a:ln>
            <a:noFill/>
          </a:ln>
        </p:spPr>
      </p:pic>
      <p:sp>
        <p:nvSpPr>
          <p:cNvPr id="221" name="Google Shape;221;p19"/>
          <p:cNvSpPr txBox="1"/>
          <p:nvPr/>
        </p:nvSpPr>
        <p:spPr>
          <a:xfrm>
            <a:off x="934075" y="1794375"/>
            <a:ext cx="10078200" cy="19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100"/>
              <a:t>The greater the payload mass, the higher success rate, even at the outlier values.</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20"/>
          <p:cNvSpPr txBox="1"/>
          <p:nvPr>
            <p:ph idx="1" type="body"/>
          </p:nvPr>
        </p:nvSpPr>
        <p:spPr>
          <a:xfrm>
            <a:off x="770004" y="2082125"/>
            <a:ext cx="2743200" cy="3943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Most successful orbits were:</a:t>
            </a:r>
            <a:endParaRPr/>
          </a:p>
          <a:p>
            <a:pPr indent="-317500" lvl="1" marL="914400" marR="0" rtl="0" algn="l">
              <a:lnSpc>
                <a:spcPct val="100000"/>
              </a:lnSpc>
              <a:spcBef>
                <a:spcPts val="1400"/>
              </a:spcBef>
              <a:spcAft>
                <a:spcPts val="0"/>
              </a:spcAft>
              <a:buSzPts val="1400"/>
              <a:buChar char="○"/>
            </a:pPr>
            <a:r>
              <a:rPr lang="en-US"/>
              <a:t>ES-L1</a:t>
            </a:r>
            <a:endParaRPr/>
          </a:p>
          <a:p>
            <a:pPr indent="-317500" lvl="1" marL="914400" marR="0" rtl="0" algn="l">
              <a:lnSpc>
                <a:spcPct val="100000"/>
              </a:lnSpc>
              <a:spcBef>
                <a:spcPts val="1400"/>
              </a:spcBef>
              <a:spcAft>
                <a:spcPts val="0"/>
              </a:spcAft>
              <a:buSzPts val="1400"/>
              <a:buChar char="○"/>
            </a:pPr>
            <a:r>
              <a:rPr lang="en-US"/>
              <a:t> GEO</a:t>
            </a:r>
            <a:endParaRPr/>
          </a:p>
          <a:p>
            <a:pPr indent="-317500" lvl="1" marL="914400" marR="0" rtl="0" algn="l">
              <a:lnSpc>
                <a:spcPct val="100000"/>
              </a:lnSpc>
              <a:spcBef>
                <a:spcPts val="1400"/>
              </a:spcBef>
              <a:spcAft>
                <a:spcPts val="0"/>
              </a:spcAft>
              <a:buSzPts val="1400"/>
              <a:buChar char="○"/>
            </a:pPr>
            <a:r>
              <a:rPr lang="en-US"/>
              <a:t> HEO</a:t>
            </a:r>
            <a:endParaRPr/>
          </a:p>
          <a:p>
            <a:pPr indent="-317500" lvl="1" marL="914400" marR="0" rtl="0" algn="l">
              <a:lnSpc>
                <a:spcPct val="100000"/>
              </a:lnSpc>
              <a:spcBef>
                <a:spcPts val="1400"/>
              </a:spcBef>
              <a:spcAft>
                <a:spcPts val="0"/>
              </a:spcAft>
              <a:buSzPts val="1400"/>
              <a:buChar char="○"/>
            </a:pPr>
            <a:r>
              <a:rPr lang="en-US"/>
              <a:t> SSO</a:t>
            </a:r>
            <a:endParaRPr/>
          </a:p>
          <a:p>
            <a:pPr indent="-317500" lvl="1" marL="914400" marR="0" rtl="0" algn="l">
              <a:lnSpc>
                <a:spcPct val="100000"/>
              </a:lnSpc>
              <a:spcBef>
                <a:spcPts val="1400"/>
              </a:spcBef>
              <a:spcAft>
                <a:spcPts val="0"/>
              </a:spcAft>
              <a:buSzPts val="1400"/>
              <a:buChar char="○"/>
            </a:pPr>
            <a:r>
              <a:rPr lang="en-US"/>
              <a:t> VLEO</a:t>
            </a:r>
            <a:endParaRPr/>
          </a:p>
        </p:txBody>
      </p:sp>
      <p:sp>
        <p:nvSpPr>
          <p:cNvPr id="228" name="Google Shape;228;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9" name="Google Shape;229;p20"/>
          <p:cNvPicPr preferRelativeResize="0"/>
          <p:nvPr/>
        </p:nvPicPr>
        <p:blipFill>
          <a:blip r:embed="rId4">
            <a:alphaModFix/>
          </a:blip>
          <a:stretch>
            <a:fillRect/>
          </a:stretch>
        </p:blipFill>
        <p:spPr>
          <a:xfrm>
            <a:off x="3675100" y="1828551"/>
            <a:ext cx="7610499" cy="40513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21"/>
          <p:cNvSpPr txBox="1"/>
          <p:nvPr>
            <p:ph idx="1" type="body"/>
          </p:nvPr>
        </p:nvSpPr>
        <p:spPr>
          <a:xfrm>
            <a:off x="770000" y="1406073"/>
            <a:ext cx="9922500" cy="14946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600"/>
              <a:t>Success is related to the number of flights whereas in the GTO orbit, there is no relationship between flight number and the orbit.</a:t>
            </a:r>
            <a:endParaRPr sz="2600"/>
          </a:p>
        </p:txBody>
      </p:sp>
      <p:sp>
        <p:nvSpPr>
          <p:cNvPr id="236" name="Google Shape;236;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21"/>
          <p:cNvPicPr preferRelativeResize="0"/>
          <p:nvPr/>
        </p:nvPicPr>
        <p:blipFill>
          <a:blip r:embed="rId4">
            <a:alphaModFix/>
          </a:blip>
          <a:stretch>
            <a:fillRect/>
          </a:stretch>
        </p:blipFill>
        <p:spPr>
          <a:xfrm>
            <a:off x="135213" y="3170838"/>
            <a:ext cx="11921587" cy="258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22"/>
          <p:cNvSpPr txBox="1"/>
          <p:nvPr>
            <p:ph idx="1" type="body"/>
          </p:nvPr>
        </p:nvSpPr>
        <p:spPr>
          <a:xfrm>
            <a:off x="769981" y="2057400"/>
            <a:ext cx="10515600" cy="1371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900"/>
              <a:t>Heavy Payloads, the successful landings are </a:t>
            </a:r>
            <a:r>
              <a:rPr lang="en-US" sz="2900"/>
              <a:t>associated</a:t>
            </a:r>
            <a:r>
              <a:rPr lang="en-US" sz="2900"/>
              <a:t> heavily with LEO, PO, and ISS orbits.  </a:t>
            </a:r>
            <a:endParaRPr sz="2900"/>
          </a:p>
        </p:txBody>
      </p:sp>
      <p:sp>
        <p:nvSpPr>
          <p:cNvPr id="244" name="Google Shape;24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22"/>
          <p:cNvPicPr preferRelativeResize="0"/>
          <p:nvPr/>
        </p:nvPicPr>
        <p:blipFill>
          <a:blip r:embed="rId4">
            <a:alphaModFix/>
          </a:blip>
          <a:stretch>
            <a:fillRect/>
          </a:stretch>
        </p:blipFill>
        <p:spPr>
          <a:xfrm>
            <a:off x="770001" y="3595400"/>
            <a:ext cx="10515599" cy="22797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336550" lvl="0" marL="228600" marR="0" rtl="0" algn="l">
              <a:lnSpc>
                <a:spcPct val="100000"/>
              </a:lnSpc>
              <a:spcBef>
                <a:spcPts val="1400"/>
              </a:spcBef>
              <a:spcAft>
                <a:spcPts val="0"/>
              </a:spcAft>
              <a:buClr>
                <a:srgbClr val="292929"/>
              </a:buClr>
              <a:buSzPts val="3900"/>
              <a:buFont typeface="Arial"/>
              <a:buChar char="•"/>
            </a:pPr>
            <a:r>
              <a:rPr lang="en-US" sz="3100"/>
              <a:t>Success rate since 2013 kept increasing with a small crash in 2018 until 2020. </a:t>
            </a:r>
            <a:endParaRPr sz="3100"/>
          </a:p>
        </p:txBody>
      </p:sp>
      <p:sp>
        <p:nvSpPr>
          <p:cNvPr id="252" name="Google Shape;25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3" name="Google Shape;253;p23"/>
          <p:cNvPicPr preferRelativeResize="0"/>
          <p:nvPr/>
        </p:nvPicPr>
        <p:blipFill>
          <a:blip r:embed="rId4">
            <a:alphaModFix/>
          </a:blip>
          <a:stretch>
            <a:fillRect/>
          </a:stretch>
        </p:blipFill>
        <p:spPr>
          <a:xfrm>
            <a:off x="4702250" y="2093075"/>
            <a:ext cx="7055600" cy="2927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24"/>
          <p:cNvSpPr txBox="1"/>
          <p:nvPr>
            <p:ph idx="1" type="body"/>
          </p:nvPr>
        </p:nvSpPr>
        <p:spPr>
          <a:xfrm>
            <a:off x="770006" y="1825625"/>
            <a:ext cx="3556200" cy="4200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the </a:t>
            </a:r>
            <a:r>
              <a:rPr lang="en-US" sz="2200">
                <a:solidFill>
                  <a:srgbClr val="292929"/>
                </a:solidFill>
              </a:rPr>
              <a:t>keyword</a:t>
            </a:r>
            <a:r>
              <a:rPr lang="en-US" sz="2200">
                <a:solidFill>
                  <a:srgbClr val="292929"/>
                </a:solidFill>
              </a:rPr>
              <a:t> DISTINCT to show only unique launch sites from the SpaceX data.</a:t>
            </a:r>
            <a:endParaRPr/>
          </a:p>
        </p:txBody>
      </p:sp>
      <p:sp>
        <p:nvSpPr>
          <p:cNvPr id="260" name="Google Shape;26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1" name="Google Shape;261;p24"/>
          <p:cNvPicPr preferRelativeResize="0"/>
          <p:nvPr/>
        </p:nvPicPr>
        <p:blipFill>
          <a:blip r:embed="rId4">
            <a:alphaModFix/>
          </a:blip>
          <a:stretch>
            <a:fillRect/>
          </a:stretch>
        </p:blipFill>
        <p:spPr>
          <a:xfrm>
            <a:off x="5457576" y="2246477"/>
            <a:ext cx="5535724" cy="377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25"/>
          <p:cNvSpPr txBox="1"/>
          <p:nvPr>
            <p:ph idx="1" type="body"/>
          </p:nvPr>
        </p:nvSpPr>
        <p:spPr>
          <a:xfrm>
            <a:off x="6440125" y="1825625"/>
            <a:ext cx="4105200" cy="4200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3800">
                <a:solidFill>
                  <a:srgbClr val="292929"/>
                </a:solidFill>
              </a:rPr>
              <a:t>Used the simple query with a string lookup to display top five </a:t>
            </a:r>
            <a:r>
              <a:rPr lang="en-US" sz="3800">
                <a:solidFill>
                  <a:srgbClr val="292929"/>
                </a:solidFill>
              </a:rPr>
              <a:t>records</a:t>
            </a:r>
            <a:r>
              <a:rPr lang="en-US" sz="3800">
                <a:solidFill>
                  <a:srgbClr val="292929"/>
                </a:solidFill>
              </a:rPr>
              <a:t> with the matching string.</a:t>
            </a:r>
            <a:endParaRPr sz="3000"/>
          </a:p>
        </p:txBody>
      </p:sp>
      <p:sp>
        <p:nvSpPr>
          <p:cNvPr id="268" name="Google Shape;26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9" name="Google Shape;269;p25"/>
          <p:cNvPicPr preferRelativeResize="0"/>
          <p:nvPr/>
        </p:nvPicPr>
        <p:blipFill>
          <a:blip r:embed="rId4">
            <a:alphaModFix/>
          </a:blip>
          <a:stretch>
            <a:fillRect/>
          </a:stretch>
        </p:blipFill>
        <p:spPr>
          <a:xfrm>
            <a:off x="770000" y="1532887"/>
            <a:ext cx="4898514" cy="4785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6"/>
          <p:cNvSpPr txBox="1"/>
          <p:nvPr>
            <p:ph idx="1" type="body"/>
          </p:nvPr>
        </p:nvSpPr>
        <p:spPr>
          <a:xfrm>
            <a:off x="770000" y="1825625"/>
            <a:ext cx="9745500" cy="14190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3100"/>
              <a:t>Calculated total payload carried by boosters from NASA  using the LIKE keyword.</a:t>
            </a:r>
            <a:endParaRPr sz="3100"/>
          </a:p>
        </p:txBody>
      </p:sp>
      <p:sp>
        <p:nvSpPr>
          <p:cNvPr id="276" name="Google Shape;27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7" name="Google Shape;277;p26"/>
          <p:cNvPicPr preferRelativeResize="0"/>
          <p:nvPr/>
        </p:nvPicPr>
        <p:blipFill>
          <a:blip r:embed="rId4">
            <a:alphaModFix/>
          </a:blip>
          <a:stretch>
            <a:fillRect/>
          </a:stretch>
        </p:blipFill>
        <p:spPr>
          <a:xfrm>
            <a:off x="1750150" y="3118625"/>
            <a:ext cx="8172577" cy="330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Used the avg method in sql to present the following result:</a:t>
            </a:r>
            <a:endParaRPr/>
          </a:p>
        </p:txBody>
      </p:sp>
      <p:sp>
        <p:nvSpPr>
          <p:cNvPr id="284" name="Google Shape;284;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5" name="Google Shape;285;p27"/>
          <p:cNvPicPr preferRelativeResize="0"/>
          <p:nvPr/>
        </p:nvPicPr>
        <p:blipFill>
          <a:blip r:embed="rId4">
            <a:alphaModFix/>
          </a:blip>
          <a:stretch>
            <a:fillRect/>
          </a:stretch>
        </p:blipFill>
        <p:spPr>
          <a:xfrm>
            <a:off x="1065738" y="2573300"/>
            <a:ext cx="8957475" cy="285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Use the Min() method in SQL to display the first Successful ground landing date from the edited dataframe:</a:t>
            </a:r>
            <a:endParaRPr/>
          </a:p>
        </p:txBody>
      </p:sp>
      <p:sp>
        <p:nvSpPr>
          <p:cNvPr id="292" name="Google Shape;29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3" name="Google Shape;293;p28"/>
          <p:cNvPicPr preferRelativeResize="0"/>
          <p:nvPr/>
        </p:nvPicPr>
        <p:blipFill>
          <a:blip r:embed="rId4">
            <a:alphaModFix/>
          </a:blip>
          <a:stretch>
            <a:fillRect/>
          </a:stretch>
        </p:blipFill>
        <p:spPr>
          <a:xfrm>
            <a:off x="1648450" y="3064154"/>
            <a:ext cx="7988702" cy="3363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400"/>
              <a:t>Uses DISTINCT and WHERE keywords along with a subquery to determine success between certain payload sizes:</a:t>
            </a:r>
            <a:endParaRPr sz="2400"/>
          </a:p>
        </p:txBody>
      </p:sp>
      <p:sp>
        <p:nvSpPr>
          <p:cNvPr id="300" name="Google Shape;30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1" name="Google Shape;301;p29"/>
          <p:cNvPicPr preferRelativeResize="0"/>
          <p:nvPr/>
        </p:nvPicPr>
        <p:blipFill>
          <a:blip r:embed="rId4">
            <a:alphaModFix/>
          </a:blip>
          <a:stretch>
            <a:fillRect/>
          </a:stretch>
        </p:blipFill>
        <p:spPr>
          <a:xfrm>
            <a:off x="1832550" y="2671250"/>
            <a:ext cx="7188551" cy="3949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00" y="1424850"/>
            <a:ext cx="10899900" cy="51309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t>
            </a:r>
            <a:r>
              <a:rPr lang="en-US" sz="2200">
                <a:solidFill>
                  <a:srgbClr val="292929"/>
                </a:solidFill>
                <a:latin typeface="Arial"/>
                <a:ea typeface="Arial"/>
                <a:cs typeface="Arial"/>
                <a:sym typeface="Arial"/>
              </a:rPr>
              <a:t>methodologies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Collecting Data through:</a:t>
            </a:r>
            <a:endParaRPr sz="2200">
              <a:solidFill>
                <a:srgbClr val="292929"/>
              </a:solidFill>
            </a:endParaRPr>
          </a:p>
          <a:p>
            <a:pPr indent="-368300" lvl="2" marL="1371600" marR="0" rtl="0" algn="l">
              <a:lnSpc>
                <a:spcPct val="100000"/>
              </a:lnSpc>
              <a:spcBef>
                <a:spcPts val="0"/>
              </a:spcBef>
              <a:spcAft>
                <a:spcPts val="0"/>
              </a:spcAft>
              <a:buClr>
                <a:srgbClr val="292929"/>
              </a:buClr>
              <a:buSzPts val="2200"/>
              <a:buChar char="■"/>
            </a:pPr>
            <a:r>
              <a:rPr lang="en-US" sz="2200">
                <a:solidFill>
                  <a:srgbClr val="292929"/>
                </a:solidFill>
              </a:rPr>
              <a:t>API call to Space X Data</a:t>
            </a:r>
            <a:endParaRPr sz="2200">
              <a:solidFill>
                <a:srgbClr val="292929"/>
              </a:solidFill>
            </a:endParaRPr>
          </a:p>
          <a:p>
            <a:pPr indent="-368300" lvl="2" marL="1371600" marR="0" rtl="0" algn="l">
              <a:lnSpc>
                <a:spcPct val="100000"/>
              </a:lnSpc>
              <a:spcBef>
                <a:spcPts val="0"/>
              </a:spcBef>
              <a:spcAft>
                <a:spcPts val="0"/>
              </a:spcAft>
              <a:buClr>
                <a:srgbClr val="292929"/>
              </a:buClr>
              <a:buSzPts val="2200"/>
              <a:buChar char="■"/>
            </a:pPr>
            <a:r>
              <a:rPr lang="en-US" sz="2200">
                <a:solidFill>
                  <a:srgbClr val="292929"/>
                </a:solidFill>
              </a:rPr>
              <a:t>Web Scraping (beautiful soup)</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Data Wrangling/Organization</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Exploratory Data Analysis using:</a:t>
            </a:r>
            <a:endParaRPr sz="2200">
              <a:solidFill>
                <a:srgbClr val="292929"/>
              </a:solidFill>
            </a:endParaRPr>
          </a:p>
          <a:p>
            <a:pPr indent="-368300" lvl="2" marL="1371600" marR="0" rtl="0" algn="l">
              <a:lnSpc>
                <a:spcPct val="100000"/>
              </a:lnSpc>
              <a:spcBef>
                <a:spcPts val="0"/>
              </a:spcBef>
              <a:spcAft>
                <a:spcPts val="0"/>
              </a:spcAft>
              <a:buClr>
                <a:srgbClr val="292929"/>
              </a:buClr>
              <a:buSzPts val="2200"/>
              <a:buChar char="■"/>
            </a:pPr>
            <a:r>
              <a:rPr lang="en-US" sz="2200">
                <a:solidFill>
                  <a:srgbClr val="292929"/>
                </a:solidFill>
              </a:rPr>
              <a:t>SQL</a:t>
            </a:r>
            <a:endParaRPr sz="2200">
              <a:solidFill>
                <a:srgbClr val="292929"/>
              </a:solidFill>
            </a:endParaRPr>
          </a:p>
          <a:p>
            <a:pPr indent="-368300" lvl="2" marL="1371600" marR="0" rtl="0" algn="l">
              <a:lnSpc>
                <a:spcPct val="100000"/>
              </a:lnSpc>
              <a:spcBef>
                <a:spcPts val="0"/>
              </a:spcBef>
              <a:spcAft>
                <a:spcPts val="0"/>
              </a:spcAft>
              <a:buClr>
                <a:srgbClr val="292929"/>
              </a:buClr>
              <a:buSzPts val="2200"/>
              <a:buChar char="■"/>
            </a:pPr>
            <a:r>
              <a:rPr lang="en-US" sz="2200">
                <a:solidFill>
                  <a:srgbClr val="292929"/>
                </a:solidFill>
              </a:rPr>
              <a:t>Data Visualization</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Interactive Visual Analytics using folium</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Machine Learning Predictions on Associated Dataframes.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Exploratory</a:t>
            </a:r>
            <a:r>
              <a:rPr lang="en-US" sz="2200">
                <a:solidFill>
                  <a:srgbClr val="292929"/>
                </a:solidFill>
              </a:rPr>
              <a:t> Data Analysis Results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Interactive Analytics in Jupyter Notebooks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Predictive Analytics result from ML</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8" name="Google Shape;308;p30"/>
          <p:cNvPicPr preferRelativeResize="0"/>
          <p:nvPr/>
        </p:nvPicPr>
        <p:blipFill>
          <a:blip r:embed="rId4">
            <a:alphaModFix/>
          </a:blip>
          <a:stretch>
            <a:fillRect/>
          </a:stretch>
        </p:blipFill>
        <p:spPr>
          <a:xfrm>
            <a:off x="1807663" y="1794124"/>
            <a:ext cx="8194464" cy="4633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15" name="Google Shape;315;p31"/>
          <p:cNvSpPr txBox="1"/>
          <p:nvPr>
            <p:ph idx="1" type="body"/>
          </p:nvPr>
        </p:nvSpPr>
        <p:spPr>
          <a:xfrm>
            <a:off x="770000" y="1825625"/>
            <a:ext cx="9745500" cy="11241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3100"/>
              <a:t>Used wildcard ‘%’ filtering WHERE keyword on success or failure:</a:t>
            </a:r>
            <a:endParaRPr sz="3100"/>
          </a:p>
        </p:txBody>
      </p:sp>
      <p:pic>
        <p:nvPicPr>
          <p:cNvPr id="316" name="Google Shape;316;p31"/>
          <p:cNvPicPr preferRelativeResize="0"/>
          <p:nvPr/>
        </p:nvPicPr>
        <p:blipFill>
          <a:blip r:embed="rId4">
            <a:alphaModFix/>
          </a:blip>
          <a:stretch>
            <a:fillRect/>
          </a:stretch>
        </p:blipFill>
        <p:spPr>
          <a:xfrm>
            <a:off x="3636650" y="2949725"/>
            <a:ext cx="4012209" cy="3603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2"/>
          <p:cNvSpPr txBox="1"/>
          <p:nvPr>
            <p:ph idx="12" type="sldNum"/>
          </p:nvPr>
        </p:nvSpPr>
        <p:spPr>
          <a:xfrm>
            <a:off x="8886822" y="6074748"/>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23" name="Google Shape;323;p32"/>
          <p:cNvSpPr txBox="1"/>
          <p:nvPr>
            <p:ph idx="1" type="body"/>
          </p:nvPr>
        </p:nvSpPr>
        <p:spPr>
          <a:xfrm>
            <a:off x="770000" y="1297150"/>
            <a:ext cx="9745500" cy="1443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Created a substr with new dates to classify things through SQL to determine max payload through a subquery and WHERE/MAX fn’s/keywords: </a:t>
            </a:r>
            <a:endParaRPr/>
          </a:p>
        </p:txBody>
      </p:sp>
      <p:pic>
        <p:nvPicPr>
          <p:cNvPr id="324" name="Google Shape;324;p32"/>
          <p:cNvPicPr preferRelativeResize="0"/>
          <p:nvPr/>
        </p:nvPicPr>
        <p:blipFill>
          <a:blip r:embed="rId4">
            <a:alphaModFix/>
          </a:blip>
          <a:stretch>
            <a:fillRect/>
          </a:stretch>
        </p:blipFill>
        <p:spPr>
          <a:xfrm>
            <a:off x="3560187" y="2175375"/>
            <a:ext cx="4935224" cy="44952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31" name="Google Shape;331;p33"/>
          <p:cNvSpPr txBox="1"/>
          <p:nvPr>
            <p:ph idx="1" type="body"/>
          </p:nvPr>
        </p:nvSpPr>
        <p:spPr>
          <a:xfrm>
            <a:off x="770000" y="1825625"/>
            <a:ext cx="9745500" cy="8538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rPr lang="en-US" sz="2800">
                <a:solidFill>
                  <a:srgbClr val="292929"/>
                </a:solidFill>
              </a:rPr>
              <a:t>Using COUNT, RANK() with and ORDER BY COUNT subquery: managed to rank outcomes: </a:t>
            </a:r>
            <a:endParaRPr sz="2800">
              <a:solidFill>
                <a:srgbClr val="292929"/>
              </a:solidFill>
              <a:latin typeface="Arial"/>
              <a:ea typeface="Arial"/>
              <a:cs typeface="Arial"/>
              <a:sym typeface="Arial"/>
            </a:endParaRPr>
          </a:p>
        </p:txBody>
      </p:sp>
      <p:pic>
        <p:nvPicPr>
          <p:cNvPr id="332" name="Google Shape;332;p33"/>
          <p:cNvPicPr preferRelativeResize="0"/>
          <p:nvPr/>
        </p:nvPicPr>
        <p:blipFill>
          <a:blip r:embed="rId4">
            <a:alphaModFix/>
          </a:blip>
          <a:stretch>
            <a:fillRect/>
          </a:stretch>
        </p:blipFill>
        <p:spPr>
          <a:xfrm>
            <a:off x="3864075" y="2807250"/>
            <a:ext cx="4072429" cy="38737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35"/>
          <p:cNvSpPr txBox="1"/>
          <p:nvPr>
            <p:ph idx="1" type="body"/>
          </p:nvPr>
        </p:nvSpPr>
        <p:spPr>
          <a:xfrm>
            <a:off x="429100" y="1696075"/>
            <a:ext cx="4252500" cy="53097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4300">
                <a:solidFill>
                  <a:srgbClr val="292929"/>
                </a:solidFill>
              </a:rPr>
              <a:t>Shows a marker of where the space stations are (CA and FL)</a:t>
            </a:r>
            <a:endParaRPr sz="4900">
              <a:solidFill>
                <a:schemeClr val="dk1"/>
              </a:solidFill>
              <a:latin typeface="Calibri"/>
              <a:ea typeface="Calibri"/>
              <a:cs typeface="Calibri"/>
              <a:sym typeface="Calibri"/>
            </a:endParaRPr>
          </a:p>
        </p:txBody>
      </p:sp>
      <p:sp>
        <p:nvSpPr>
          <p:cNvPr id="344" name="Google Shape;344;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All National Map Markers</a:t>
            </a:r>
            <a:endParaRPr/>
          </a:p>
        </p:txBody>
      </p:sp>
      <p:pic>
        <p:nvPicPr>
          <p:cNvPr id="345" name="Google Shape;345;p35"/>
          <p:cNvPicPr preferRelativeResize="0"/>
          <p:nvPr/>
        </p:nvPicPr>
        <p:blipFill>
          <a:blip r:embed="rId4">
            <a:alphaModFix/>
          </a:blip>
          <a:stretch>
            <a:fillRect/>
          </a:stretch>
        </p:blipFill>
        <p:spPr>
          <a:xfrm>
            <a:off x="4681600" y="1459653"/>
            <a:ext cx="6776374" cy="353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1" name="Google Shape;351;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Markers Showing Launch Sites with Color Labels</a:t>
            </a:r>
            <a:endParaRPr/>
          </a:p>
        </p:txBody>
      </p:sp>
      <p:pic>
        <p:nvPicPr>
          <p:cNvPr id="352" name="Google Shape;352;p36"/>
          <p:cNvPicPr preferRelativeResize="0"/>
          <p:nvPr/>
        </p:nvPicPr>
        <p:blipFill>
          <a:blip r:embed="rId4">
            <a:alphaModFix/>
          </a:blip>
          <a:stretch>
            <a:fillRect/>
          </a:stretch>
        </p:blipFill>
        <p:spPr>
          <a:xfrm>
            <a:off x="2195751" y="2136675"/>
            <a:ext cx="7664110" cy="4290525"/>
          </a:xfrm>
          <a:prstGeom prst="rect">
            <a:avLst/>
          </a:prstGeom>
          <a:noFill/>
          <a:ln>
            <a:noFill/>
          </a:ln>
        </p:spPr>
      </p:pic>
      <p:sp>
        <p:nvSpPr>
          <p:cNvPr id="353" name="Google Shape;353;p36"/>
          <p:cNvSpPr txBox="1"/>
          <p:nvPr/>
        </p:nvSpPr>
        <p:spPr>
          <a:xfrm>
            <a:off x="770000" y="1474850"/>
            <a:ext cx="10515600" cy="13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Green Markers show successful launches and red shows failures</a:t>
            </a:r>
            <a:endParaRPr sz="2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37"/>
          <p:cNvSpPr txBox="1"/>
          <p:nvPr>
            <p:ph idx="1" type="body"/>
          </p:nvPr>
        </p:nvSpPr>
        <p:spPr>
          <a:xfrm>
            <a:off x="622498" y="1710665"/>
            <a:ext cx="10020900" cy="894000"/>
          </a:xfrm>
          <a:prstGeom prst="rect">
            <a:avLst/>
          </a:prstGeom>
          <a:noFill/>
          <a:ln>
            <a:noFill/>
          </a:ln>
        </p:spPr>
        <p:txBody>
          <a:bodyPr anchorCtr="0" anchor="t" bIns="45700" lIns="91425" spcFirstLastPara="1" rIns="91425" wrap="square" tIns="45700">
            <a:normAutofit/>
          </a:bodyPr>
          <a:lstStyle/>
          <a:p>
            <a:pPr indent="0" lvl="0" marL="139700" marR="0" rtl="0" algn="l">
              <a:lnSpc>
                <a:spcPct val="100000"/>
              </a:lnSpc>
              <a:spcBef>
                <a:spcPts val="1400"/>
              </a:spcBef>
              <a:spcAft>
                <a:spcPts val="0"/>
              </a:spcAft>
              <a:buClr>
                <a:schemeClr val="dk1"/>
              </a:buClr>
              <a:buSzPts val="2200"/>
              <a:buFont typeface="Arial"/>
              <a:buNone/>
            </a:pPr>
            <a:r>
              <a:rPr lang="en-US" sz="2200">
                <a:solidFill>
                  <a:srgbClr val="292929"/>
                </a:solidFill>
              </a:rPr>
              <a:t>Also an example of lines drawn to show distance of coastline, landmarks, and highways in the lab:</a:t>
            </a:r>
            <a:endParaRPr sz="2200">
              <a:solidFill>
                <a:srgbClr val="292929"/>
              </a:solidFill>
              <a:latin typeface="Arial"/>
              <a:ea typeface="Arial"/>
              <a:cs typeface="Arial"/>
              <a:sym typeface="Arial"/>
            </a:endParaRPr>
          </a:p>
        </p:txBody>
      </p:sp>
      <p:sp>
        <p:nvSpPr>
          <p:cNvPr id="360" name="Google Shape;36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Distance to Landmarks</a:t>
            </a:r>
            <a:endParaRPr/>
          </a:p>
        </p:txBody>
      </p:sp>
      <p:pic>
        <p:nvPicPr>
          <p:cNvPr id="361" name="Google Shape;361;p37"/>
          <p:cNvPicPr preferRelativeResize="0"/>
          <p:nvPr/>
        </p:nvPicPr>
        <p:blipFill>
          <a:blip r:embed="rId4">
            <a:alphaModFix/>
          </a:blip>
          <a:stretch>
            <a:fillRect/>
          </a:stretch>
        </p:blipFill>
        <p:spPr>
          <a:xfrm>
            <a:off x="1712050" y="2604775"/>
            <a:ext cx="7666401" cy="35665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Pie Chart of Total Success Launches</a:t>
            </a:r>
            <a:endParaRPr/>
          </a:p>
        </p:txBody>
      </p:sp>
      <p:pic>
        <p:nvPicPr>
          <p:cNvPr id="373" name="Google Shape;373;p39"/>
          <p:cNvPicPr preferRelativeResize="0"/>
          <p:nvPr/>
        </p:nvPicPr>
        <p:blipFill>
          <a:blip r:embed="rId4">
            <a:alphaModFix/>
          </a:blip>
          <a:stretch>
            <a:fillRect/>
          </a:stretch>
        </p:blipFill>
        <p:spPr>
          <a:xfrm>
            <a:off x="1046225" y="1457225"/>
            <a:ext cx="10118201" cy="4404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342575"/>
            <a:ext cx="10444800" cy="4777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0" lvl="0" marL="0" marR="0" rtl="0" algn="l">
              <a:lnSpc>
                <a:spcPct val="90000"/>
              </a:lnSpc>
              <a:spcBef>
                <a:spcPts val="0"/>
              </a:spcBef>
              <a:spcAft>
                <a:spcPts val="0"/>
              </a:spcAft>
              <a:buNone/>
            </a:pPr>
            <a:r>
              <a:t/>
            </a:r>
            <a:endParaRPr sz="2200">
              <a:solidFill>
                <a:srgbClr val="292929"/>
              </a:solidFill>
            </a:endParaRPr>
          </a:p>
          <a:p>
            <a:pPr indent="0" lvl="0" marL="0" marR="0" rtl="0" algn="l">
              <a:lnSpc>
                <a:spcPct val="90000"/>
              </a:lnSpc>
              <a:spcBef>
                <a:spcPts val="0"/>
              </a:spcBef>
              <a:spcAft>
                <a:spcPts val="0"/>
              </a:spcAft>
              <a:buNone/>
            </a:pPr>
            <a:r>
              <a:rPr lang="en-US" sz="2200">
                <a:solidFill>
                  <a:srgbClr val="292929"/>
                </a:solidFill>
              </a:rPr>
              <a:t>	In this capstone project, our objective is to predict the successful landing of the Falcon 9 first stage. SpaceX prominently features Falcon 9 rocket launches on its website, advertising a cost of 62 million dollars. In comparison, other providers charge upwards of 165 million dollars for each launch. The substantial cost savings with SpaceX can be attributed to their innovative approach of reusing the first stage of the rocket. Consequently, determining the likelihood of a successful first stage landing becomes crucial in assessing the overall cost of a launch.</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368300" lvl="0" marL="457200" marR="0" rtl="0" algn="l">
              <a:lnSpc>
                <a:spcPct val="90000"/>
              </a:lnSpc>
              <a:spcBef>
                <a:spcPts val="0"/>
              </a:spcBef>
              <a:spcAft>
                <a:spcPts val="0"/>
              </a:spcAft>
              <a:buClr>
                <a:srgbClr val="292929"/>
              </a:buClr>
              <a:buSzPts val="2200"/>
              <a:buChar char="-"/>
            </a:pPr>
            <a:r>
              <a:rPr lang="en-US" sz="2200">
                <a:solidFill>
                  <a:srgbClr val="292929"/>
                </a:solidFill>
              </a:rPr>
              <a:t>What factors determine when a rocket lands successfully?</a:t>
            </a:r>
            <a:endParaRPr sz="2200">
              <a:solidFill>
                <a:srgbClr val="292929"/>
              </a:solidFill>
            </a:endParaRPr>
          </a:p>
          <a:p>
            <a:pPr indent="-368300" lvl="0" marL="457200" rtl="0" algn="l">
              <a:lnSpc>
                <a:spcPct val="90000"/>
              </a:lnSpc>
              <a:spcBef>
                <a:spcPts val="0"/>
              </a:spcBef>
              <a:spcAft>
                <a:spcPts val="0"/>
              </a:spcAft>
              <a:buClr>
                <a:srgbClr val="292929"/>
              </a:buClr>
              <a:buSzPts val="2200"/>
              <a:buChar char="-"/>
            </a:pPr>
            <a:r>
              <a:rPr lang="en-US" sz="2200">
                <a:solidFill>
                  <a:srgbClr val="292929"/>
                </a:solidFill>
              </a:rPr>
              <a:t>What conditions need to be in place to ensure a successful landing program?</a:t>
            </a:r>
            <a:endParaRPr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lang="en-US" sz="2200">
                <a:solidFill>
                  <a:srgbClr val="292929"/>
                </a:solidFill>
              </a:rPr>
              <a:t>Can these features be used to not only analyze trends but predict future landings?</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with Highest Success Rate</a:t>
            </a:r>
            <a:endParaRPr/>
          </a:p>
        </p:txBody>
      </p:sp>
      <p:pic>
        <p:nvPicPr>
          <p:cNvPr id="380" name="Google Shape;380;p40"/>
          <p:cNvPicPr preferRelativeResize="0"/>
          <p:nvPr/>
        </p:nvPicPr>
        <p:blipFill>
          <a:blip r:embed="rId4">
            <a:alphaModFix/>
          </a:blip>
          <a:stretch>
            <a:fillRect/>
          </a:stretch>
        </p:blipFill>
        <p:spPr>
          <a:xfrm>
            <a:off x="1421700" y="1392499"/>
            <a:ext cx="9061506" cy="4633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Payload Range of all Launch Outcomes using a Slider</a:t>
            </a:r>
            <a:endParaRPr/>
          </a:p>
        </p:txBody>
      </p:sp>
      <p:pic>
        <p:nvPicPr>
          <p:cNvPr id="387" name="Google Shape;387;p41"/>
          <p:cNvPicPr preferRelativeResize="0"/>
          <p:nvPr/>
        </p:nvPicPr>
        <p:blipFill>
          <a:blip r:embed="rId4">
            <a:alphaModFix/>
          </a:blip>
          <a:stretch>
            <a:fillRect/>
          </a:stretch>
        </p:blipFill>
        <p:spPr>
          <a:xfrm>
            <a:off x="235900" y="2977050"/>
            <a:ext cx="5344850" cy="2467601"/>
          </a:xfrm>
          <a:prstGeom prst="rect">
            <a:avLst/>
          </a:prstGeom>
          <a:noFill/>
          <a:ln>
            <a:noFill/>
          </a:ln>
        </p:spPr>
      </p:pic>
      <p:pic>
        <p:nvPicPr>
          <p:cNvPr id="388" name="Google Shape;388;p41"/>
          <p:cNvPicPr preferRelativeResize="0"/>
          <p:nvPr/>
        </p:nvPicPr>
        <p:blipFill>
          <a:blip r:embed="rId5">
            <a:alphaModFix/>
          </a:blip>
          <a:stretch>
            <a:fillRect/>
          </a:stretch>
        </p:blipFill>
        <p:spPr>
          <a:xfrm>
            <a:off x="5749850" y="2643024"/>
            <a:ext cx="6306448" cy="2890220"/>
          </a:xfrm>
          <a:prstGeom prst="rect">
            <a:avLst/>
          </a:prstGeom>
          <a:noFill/>
          <a:ln>
            <a:noFill/>
          </a:ln>
        </p:spPr>
      </p:pic>
      <p:sp>
        <p:nvSpPr>
          <p:cNvPr id="389" name="Google Shape;389;p41"/>
          <p:cNvSpPr txBox="1"/>
          <p:nvPr/>
        </p:nvSpPr>
        <p:spPr>
          <a:xfrm>
            <a:off x="235900" y="2576850"/>
            <a:ext cx="96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1-5kg</a:t>
            </a:r>
            <a:endParaRPr/>
          </a:p>
        </p:txBody>
      </p:sp>
      <p:sp>
        <p:nvSpPr>
          <p:cNvPr id="390" name="Google Shape;390;p41"/>
          <p:cNvSpPr txBox="1"/>
          <p:nvPr/>
        </p:nvSpPr>
        <p:spPr>
          <a:xfrm>
            <a:off x="5749850" y="2371600"/>
            <a:ext cx="2371500" cy="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5-10kg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2" name="Google Shape;402;p43"/>
          <p:cNvPicPr preferRelativeResize="0"/>
          <p:nvPr/>
        </p:nvPicPr>
        <p:blipFill>
          <a:blip r:embed="rId4">
            <a:alphaModFix/>
          </a:blip>
          <a:stretch>
            <a:fillRect/>
          </a:stretch>
        </p:blipFill>
        <p:spPr>
          <a:xfrm>
            <a:off x="228825" y="2056675"/>
            <a:ext cx="11229150" cy="3648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4"/>
          <p:cNvSpPr txBox="1"/>
          <p:nvPr>
            <p:ph idx="1" type="body"/>
          </p:nvPr>
        </p:nvSpPr>
        <p:spPr>
          <a:xfrm>
            <a:off x="690611" y="1523250"/>
            <a:ext cx="94779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Char char="•"/>
            </a:pPr>
            <a:r>
              <a:rPr b="1" lang="en-US" sz="2200">
                <a:solidFill>
                  <a:srgbClr val="292929"/>
                </a:solidFill>
              </a:rPr>
              <a:t>Only major problem is false positives by the confusion Matrix. But it shows that the decision tree classifier can distinguish between different classes.</a:t>
            </a:r>
            <a:endParaRPr b="1"/>
          </a:p>
        </p:txBody>
      </p:sp>
      <p:sp>
        <p:nvSpPr>
          <p:cNvPr id="409" name="Google Shape;40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0" name="Google Shape;410;p44"/>
          <p:cNvPicPr preferRelativeResize="0"/>
          <p:nvPr/>
        </p:nvPicPr>
        <p:blipFill>
          <a:blip r:embed="rId4">
            <a:alphaModFix/>
          </a:blip>
          <a:stretch>
            <a:fillRect/>
          </a:stretch>
        </p:blipFill>
        <p:spPr>
          <a:xfrm>
            <a:off x="4161175" y="2402088"/>
            <a:ext cx="5162550" cy="4276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45"/>
          <p:cNvSpPr txBox="1"/>
          <p:nvPr>
            <p:ph idx="1" type="body"/>
          </p:nvPr>
        </p:nvSpPr>
        <p:spPr>
          <a:xfrm>
            <a:off x="770011" y="1875054"/>
            <a:ext cx="5903913"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sz="1600"/>
          </a:p>
          <a:p>
            <a:pPr indent="-330200" lvl="0" marL="457200" rtl="0" algn="l">
              <a:spcBef>
                <a:spcPts val="0"/>
              </a:spcBef>
              <a:spcAft>
                <a:spcPts val="0"/>
              </a:spcAft>
              <a:buSzPts val="1600"/>
              <a:buChar char="•"/>
            </a:pPr>
            <a:r>
              <a:rPr lang="en-US" sz="1600">
                <a:solidFill>
                  <a:schemeClr val="dk1"/>
                </a:solidFill>
              </a:rPr>
              <a:t>Larger the flight amount at the same sight, the better chances of it successfully landing due to improvements made</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Launch Success rate has overall been successful and has only increased from 2013-2020</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KSC LC-39A had the most successful launches.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5/9 orbits roughly had around the same success rate and were pretty high (ES-L1, GEO, HEO, SSO, VLEO)</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Decision Tree Classifier was the best machine learning algorithm for predictive behavior due to most of our observations and predictions being related to binary values (whether a launch was successful or not).</a:t>
            </a:r>
            <a:endParaRPr sz="1600">
              <a:solidFill>
                <a:schemeClr val="dk1"/>
              </a:solidFill>
            </a:endParaRPr>
          </a:p>
        </p:txBody>
      </p:sp>
      <p:sp>
        <p:nvSpPr>
          <p:cNvPr id="417" name="Google Shape;417;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using the SpaceX API and Web Scraping from wikipedia page.</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data was collected using the following:</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Data collection was done using get request to the SpaceX API.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 Next, we </a:t>
            </a:r>
            <a:r>
              <a:rPr lang="en-US" sz="2200">
                <a:solidFill>
                  <a:srgbClr val="292929"/>
                </a:solidFill>
              </a:rPr>
              <a:t>formatted</a:t>
            </a:r>
            <a:r>
              <a:rPr lang="en-US" sz="2200">
                <a:solidFill>
                  <a:srgbClr val="292929"/>
                </a:solidFill>
              </a:rPr>
              <a:t> the response as a Json using .json() function call and turn it into a pandas dataframe using .json_normalize().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We then cleaned the data, checked for missing values and filled in missing values with averages or N/A’s.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We performed web scraping from Wikipedia as well for Falcon 9 launch records with BeautifulSoup; </a:t>
            </a:r>
            <a:r>
              <a:rPr lang="en-US" sz="2200">
                <a:solidFill>
                  <a:srgbClr val="292929"/>
                </a:solidFill>
              </a:rPr>
              <a:t>taking information as HTML table, parse the table and convert it to a pandas dataframe</a:t>
            </a:r>
            <a:r>
              <a:rPr lang="en-US" sz="2200">
                <a:solidFill>
                  <a:srgbClr val="292929"/>
                </a:solidFill>
              </a:rPr>
              <a:t>. </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a simple get request along with a response status code. Also normalized the data to get a cleaner dataframe.</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GitHub Notebook URL</a:t>
            </a:r>
            <a:r>
              <a:rPr lang="en-US" sz="2200">
                <a:solidFill>
                  <a:srgbClr val="292929"/>
                </a:solidFill>
              </a:rPr>
              <a:t>: </a:t>
            </a:r>
            <a:r>
              <a:rPr lang="en-US" sz="2200" u="sng">
                <a:solidFill>
                  <a:schemeClr val="hlink"/>
                </a:solidFill>
                <a:hlinkClick r:id="rId4"/>
              </a:rPr>
              <a:t>https://github.com/Rbustan0/Rbustan-Coursera-IBM-Data-Science-Capstone/blob/main/WEEK1_%20DATACOLLECTION_jupyter-labs-spacex-data-collection-api.ipynb</a:t>
            </a:r>
            <a:endParaRPr sz="2800">
              <a:solidFill>
                <a:schemeClr val="dk1"/>
              </a:solidFill>
              <a:latin typeface="Calibri"/>
              <a:ea typeface="Calibri"/>
              <a:cs typeface="Calibri"/>
              <a:sym typeface="Calibri"/>
            </a:endParaRPr>
          </a:p>
          <a:p>
            <a:pPr indent="0" lvl="0" marL="1778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8"/>
          <p:cNvPicPr preferRelativeResize="0"/>
          <p:nvPr/>
        </p:nvPicPr>
        <p:blipFill>
          <a:blip r:embed="rId5">
            <a:alphaModFix/>
          </a:blip>
          <a:stretch>
            <a:fillRect/>
          </a:stretch>
        </p:blipFill>
        <p:spPr>
          <a:xfrm>
            <a:off x="6250951" y="1459624"/>
            <a:ext cx="5207021" cy="46330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411" y="1395038"/>
            <a:ext cx="39321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Requested Falcon9 Launch Wiki page from its URL, then extracted all column/variable names from the HTML table header,  and finally created a dataframe by parsing the launch HTML tables.</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Notebook Link: </a:t>
            </a:r>
            <a:r>
              <a:rPr lang="en-US" sz="2200" u="sng">
                <a:solidFill>
                  <a:schemeClr val="hlink"/>
                </a:solidFill>
                <a:hlinkClick r:id="rId4"/>
              </a:rPr>
              <a:t>https://github.com/Rbustan0/Rbustan-Coursera-IBM-Data-Science-Capstone/blob/main/WEEK1_DATACOLLECTION_SOUP_jupyter-labs-webscraping.ipynb</a:t>
            </a:r>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9"/>
          <p:cNvPicPr preferRelativeResize="0"/>
          <p:nvPr/>
        </p:nvPicPr>
        <p:blipFill>
          <a:blip r:embed="rId5">
            <a:alphaModFix/>
          </a:blip>
          <a:stretch>
            <a:fillRect/>
          </a:stretch>
        </p:blipFill>
        <p:spPr>
          <a:xfrm>
            <a:off x="5722075" y="1571050"/>
            <a:ext cx="5957164" cy="385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